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223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14/11/2025</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14/11/2025</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14/11/2025</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14/11/2025</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14/11/2025</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14/11/2025</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14/11/2025</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14/11/2025</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14/11/2025</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14/11/2025</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14/11/2025</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14/11/2025</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mohaneshk@humanresourcesonline.net" TargetMode="External"/><Relationship Id="rId2" Type="http://schemas.openxmlformats.org/officeDocument/2006/relationships/hyperlink" Target="https://awards.humanresourcesonline.net/employee-experience-awards-id/entry-guidelines/" TargetMode="External"/><Relationship Id="rId1" Type="http://schemas.openxmlformats.org/officeDocument/2006/relationships/slideLayout" Target="../slideLayouts/slideLayout2.xml"/><Relationship Id="rId4" Type="http://schemas.openxmlformats.org/officeDocument/2006/relationships/hyperlink" Target="mailto:luisas@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57271B-68DB-58A3-ACB0-5E15DD9EC072}"/>
              </a:ext>
            </a:extLst>
          </p:cNvPr>
          <p:cNvSpPr txBox="1"/>
          <p:nvPr/>
        </p:nvSpPr>
        <p:spPr>
          <a:xfrm>
            <a:off x="5713917" y="5864141"/>
            <a:ext cx="5293567" cy="338554"/>
          </a:xfrm>
          <a:prstGeom prst="rect">
            <a:avLst/>
          </a:prstGeom>
          <a:noFill/>
        </p:spPr>
        <p:txBody>
          <a:bodyPr wrap="square" rtlCol="0">
            <a:spAutoFit/>
          </a:bodyPr>
          <a:lstStyle/>
          <a:p>
            <a:r>
              <a:rPr lang="en-US" sz="1600" b="1" dirty="0">
                <a:solidFill>
                  <a:schemeClr val="bg1"/>
                </a:solidFill>
                <a:latin typeface="Arial" panose="020B0604020202020204" pitchFamily="34" charset="0"/>
                <a:ea typeface="DIN 2014 Bold" pitchFamily="34" charset="0"/>
                <a:cs typeface="Arial" panose="020B0604020202020204" pitchFamily="34" charset="0"/>
              </a:rPr>
              <a:t>ENTRY FORM </a:t>
            </a:r>
            <a:r>
              <a:rPr lang="en-US" sz="1600" dirty="0">
                <a:solidFill>
                  <a:schemeClr val="bg1"/>
                </a:solidFill>
                <a:latin typeface="Arial" panose="020B0604020202020204" pitchFamily="34" charset="0"/>
                <a:ea typeface="DIN 2014 Bold" pitchFamily="34" charset="0"/>
                <a:cs typeface="Arial" panose="020B0604020202020204" pitchFamily="34" charset="0"/>
              </a:rPr>
              <a:t>(INDIVIDUAL TALENT)</a:t>
            </a:r>
            <a:endParaRPr lang="en-SG" sz="1600"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latin typeface="Arial" panose="020B0604020202020204" pitchFamily="34" charset="0"/>
                <a:ea typeface="Calibri" panose="020F0502020204030204" pitchFamily="34" charset="0"/>
                <a:cs typeface="Times New Roman" panose="02020603050405020304" pitchFamily="18" charset="0"/>
              </a:rPr>
              <a:t>Section 4: Future Initiatives</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dirty="0">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category is going to build on his / her success.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dirty="0">
                <a:latin typeface="Arial" panose="020B0604020202020204" pitchFamily="34" charset="0"/>
                <a:ea typeface="Calibri" panose="020F0502020204030204" pitchFamily="34" charset="0"/>
                <a:cs typeface="Times New Roman" panose="02020603050405020304" pitchFamily="18" charset="0"/>
              </a:rPr>
              <a: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i="1" dirty="0">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i="1" dirty="0">
                <a:latin typeface="Arial" panose="020B0604020202020204" pitchFamily="34" charset="0"/>
                <a:ea typeface="Calibri" panose="020F0502020204030204" pitchFamily="34" charset="0"/>
                <a:cs typeface="Times New Roman" panose="02020603050405020304" pitchFamily="18" charset="0"/>
              </a:rPr>
              <a: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Calibri" panose="020F0502020204030204" pitchFamily="34" charset="0"/>
                <a:cs typeface="Times New Roman" panose="02020603050405020304" pitchFamily="18" charset="0"/>
              </a:rPr>
              <a:t>What objectives does your nominee plan to pursue next?</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Calibri" panose="020F0502020204030204" pitchFamily="34" charset="0"/>
                <a:cs typeface="Times New Roman" panose="02020603050405020304" pitchFamily="18" charset="0"/>
              </a:rPr>
              <a:t>Has your nominee’s performance affected the way your organisation approaches workplace transformation?</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Calibri" panose="020F0502020204030204" pitchFamily="34" charset="0"/>
                <a:cs typeface="Times New Roman" panose="02020603050405020304" pitchFamily="18" charset="0"/>
              </a:rPr>
              <a:t>What has your nominee’s performance taught you about what else is achievable?</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Calibri" panose="020F0502020204030204" pitchFamily="34" charset="0"/>
                <a:cs typeface="Times New Roman" panose="02020603050405020304" pitchFamily="18" charset="0"/>
              </a:rPr>
              <a:t>How does your nominee remain as an inspirational leader to your organisation?</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Calibri" panose="020F0502020204030204" pitchFamily="34" charset="0"/>
                <a:cs typeface="Times New Roman" panose="02020603050405020304" pitchFamily="18" charset="0"/>
              </a:rPr>
              <a:t>Please include some testimonials from peers / senior management / clients. Feel free to include graphs, charts that will strengthen your business case.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dirty="0">
                <a:latin typeface="Arial" panose="020B0604020202020204" pitchFamily="34" charset="0"/>
                <a:ea typeface="Calibri" panose="020F0502020204030204" pitchFamily="34" charset="0"/>
                <a:cs typeface="Times New Roman" panose="02020603050405020304" pitchFamily="18" charset="0"/>
              </a:rPr>
              <a: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Arial" panose="020B0604020202020204" pitchFamily="34" charset="0"/>
              </a:rPr>
              <a:t> </a:t>
            </a:r>
            <a:endParaRPr lang="en-SG" sz="11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Arial" panose="020B0604020202020204" pitchFamily="34" charset="0"/>
              </a:rPr>
              <a:t> </a:t>
            </a:r>
            <a:endParaRPr lang="en-SG" sz="11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Arial" panose="020B0604020202020204" pitchFamily="34" charset="0"/>
              </a:rPr>
              <a:t> </a:t>
            </a:r>
            <a:endParaRPr lang="en-SG" sz="11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Arial" panose="020B0604020202020204" pitchFamily="34" charset="0"/>
              </a:rPr>
              <a:t> </a:t>
            </a:r>
            <a:r>
              <a:rPr lang="en-US" sz="2000" b="1" kern="1200" dirty="0">
                <a:solidFill>
                  <a:schemeClr val="tx1"/>
                </a:solidFill>
                <a:latin typeface="Arial" panose="020B0604020202020204" pitchFamily="34" charset="0"/>
                <a:cs typeface="Arial" panose="020B0604020202020204" pitchFamily="34" charset="0"/>
              </a:rPr>
              <a:t>DECLARATION </a:t>
            </a:r>
          </a:p>
          <a:p>
            <a:r>
              <a:rPr lang="en-US" sz="2000" b="1" kern="1200" dirty="0">
                <a:solidFill>
                  <a:schemeClr val="tx1"/>
                </a:solidFill>
                <a:latin typeface="Arial" panose="020B0604020202020204" pitchFamily="34" charset="0"/>
                <a:cs typeface="Arial" panose="020B0604020202020204" pitchFamily="34" charset="0"/>
              </a:rPr>
              <a:t> </a:t>
            </a:r>
          </a:p>
          <a:p>
            <a:r>
              <a:rPr lang="en-US" sz="2000" b="1" kern="1200" dirty="0">
                <a:solidFill>
                  <a:schemeClr val="tx1"/>
                </a:solidFill>
                <a:latin typeface="Arial" panose="020B0604020202020204" pitchFamily="34" charset="0"/>
                <a:cs typeface="Arial" panose="020B0604020202020204" pitchFamily="34" charset="0"/>
                <a:sym typeface="Wingdings 2"/>
              </a:rPr>
              <a:t></a:t>
            </a:r>
            <a:r>
              <a:rPr lang="en-US" sz="2000" b="0" kern="1200" dirty="0">
                <a:solidFill>
                  <a:schemeClr val="tx1"/>
                </a:solidFill>
                <a:latin typeface="Arial" panose="020B0604020202020204" pitchFamily="34" charset="0"/>
                <a:cs typeface="Arial" panose="020B0604020202020204" pitchFamily="34" charset="0"/>
              </a:rPr>
              <a:t> </a:t>
            </a:r>
            <a:r>
              <a:rPr lang="en-US" sz="2000"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2000" b="1" kern="1200" dirty="0">
              <a:solidFill>
                <a:schemeClr val="tx1"/>
              </a:solidFill>
              <a:latin typeface="Arial" panose="020B0604020202020204" pitchFamily="34" charset="0"/>
              <a:cs typeface="Arial" panose="020B0604020202020204" pitchFamily="34" charset="0"/>
            </a:endParaRPr>
          </a:p>
          <a:p>
            <a:pPr algn="ctr"/>
            <a:r>
              <a:rPr lang="en-AU" sz="2000" b="1" kern="1200" dirty="0">
                <a:solidFill>
                  <a:schemeClr val="tx1"/>
                </a:solidFill>
                <a:latin typeface="Arial" panose="020B0604020202020204" pitchFamily="34" charset="0"/>
                <a:cs typeface="Arial" panose="020B0604020202020204" pitchFamily="34" charset="0"/>
              </a:rPr>
              <a:t>-THE END- </a:t>
            </a:r>
            <a:endParaRPr lang="en-US" sz="2000" b="1" kern="1200" dirty="0">
              <a:solidFill>
                <a:schemeClr val="tx1"/>
              </a:solidFill>
              <a:latin typeface="Arial" panose="020B0604020202020204" pitchFamily="34" charset="0"/>
              <a:cs typeface="Arial" panose="020B0604020202020204" pitchFamily="34" charset="0"/>
            </a:endParaRPr>
          </a:p>
          <a:p>
            <a:pPr>
              <a:lnSpc>
                <a:spcPct val="115000"/>
              </a:lnSpc>
              <a:spcAft>
                <a:spcPts val="1000"/>
              </a:spcAft>
            </a:pP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91157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4209376185"/>
              </p:ext>
            </p:extLst>
          </p:nvPr>
        </p:nvGraphicFramePr>
        <p:xfrm>
          <a:off x="957256" y="3262618"/>
          <a:ext cx="10579962" cy="2728912"/>
        </p:xfrm>
        <a:graphic>
          <a:graphicData uri="http://schemas.openxmlformats.org/drawingml/2006/table">
            <a:tbl>
              <a:tblPr firstRow="1" bandRow="1">
                <a:tableStyleId>{5C22544A-7EE6-4342-B048-85BDC9FD1C3A}</a:tableStyleId>
              </a:tblPr>
              <a:tblGrid>
                <a:gridCol w="4914907">
                  <a:extLst>
                    <a:ext uri="{9D8B030D-6E8A-4147-A177-3AD203B41FA5}">
                      <a16:colId xmlns:a16="http://schemas.microsoft.com/office/drawing/2014/main" val="2365144665"/>
                    </a:ext>
                  </a:extLst>
                </a:gridCol>
                <a:gridCol w="5665055">
                  <a:extLst>
                    <a:ext uri="{9D8B030D-6E8A-4147-A177-3AD203B41FA5}">
                      <a16:colId xmlns:a16="http://schemas.microsoft.com/office/drawing/2014/main" val="168321977"/>
                    </a:ext>
                  </a:extLst>
                </a:gridCol>
              </a:tblGrid>
              <a:tr h="741076">
                <a:tc>
                  <a:txBody>
                    <a:bodyPr/>
                    <a:lstStyle/>
                    <a:p>
                      <a:pPr>
                        <a:lnSpc>
                          <a:spcPct val="115000"/>
                        </a:lnSpc>
                        <a:spcAft>
                          <a:spcPts val="1000"/>
                        </a:spcAft>
                      </a:pPr>
                      <a:r>
                        <a:rPr lang="en-AU" sz="1400" b="1">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marR="0" lvl="0" indent="180340" algn="ctr" defTabSz="914400" rtl="0" eaLnBrk="1" fontAlgn="auto" latinLnBrk="0" hangingPunct="1">
                        <a:lnSpc>
                          <a:spcPct val="115000"/>
                        </a:lnSpc>
                        <a:spcBef>
                          <a:spcPts val="200"/>
                        </a:spcBef>
                        <a:spcAft>
                          <a:spcPts val="1000"/>
                        </a:spcAft>
                        <a:buClrTx/>
                        <a:buSzTx/>
                        <a:buFontTx/>
                        <a:buNone/>
                        <a:tabLst/>
                        <a:defRPr/>
                      </a:pPr>
                      <a:r>
                        <a:rPr lang="en-AU" sz="1200" dirty="0">
                          <a:solidFill>
                            <a:srgbClr val="7F7F7F"/>
                          </a:solidFill>
                          <a:effectLst/>
                          <a:latin typeface="Arial" panose="020B0604020202020204" pitchFamily="34" charset="0"/>
                          <a:ea typeface="Calibri" panose="020F0502020204030204" pitchFamily="34" charset="0"/>
                          <a:cs typeface="Arial" panose="020B0604020202020204" pitchFamily="34" charset="0"/>
                        </a:rPr>
                        <a:t>Most Inspiring Leader</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93294794"/>
                  </a:ext>
                </a:extLst>
              </a:tr>
              <a:tr h="789290">
                <a:tc>
                  <a:txBody>
                    <a:bodyPr/>
                    <a:lstStyle/>
                    <a:p>
                      <a:pPr>
                        <a:lnSpc>
                          <a:spcPct val="115000"/>
                        </a:lnSpc>
                        <a:spcAft>
                          <a:spcPts val="1000"/>
                        </a:spcAft>
                      </a:pPr>
                      <a: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Entrant’s Company Name*</a:t>
                      </a:r>
                      <a:b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4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the entrant win)</a:t>
                      </a:r>
                      <a:endParaRPr lang="en-SG" sz="18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85323573"/>
                  </a:ext>
                </a:extLst>
              </a:tr>
              <a:tr h="789290">
                <a:tc>
                  <a:txBody>
                    <a:bodyPr/>
                    <a:lstStyle/>
                    <a:p>
                      <a:pPr>
                        <a:lnSpc>
                          <a:spcPct val="115000"/>
                        </a:lnSpc>
                        <a:spcBef>
                          <a:spcPts val="1200"/>
                        </a:spcBef>
                        <a:spcAft>
                          <a:spcPts val="1000"/>
                        </a:spcAft>
                      </a:pPr>
                      <a: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Entrant’s Name </a:t>
                      </a:r>
                      <a:b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4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the entrant win)</a:t>
                      </a:r>
                      <a:endParaRPr lang="en-SG" sz="18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409256">
                <a:tc>
                  <a:txBody>
                    <a:bodyPr/>
                    <a:lstStyle/>
                    <a:p>
                      <a:pPr>
                        <a:lnSpc>
                          <a:spcPct val="115000"/>
                        </a:lnSpc>
                        <a:spcAft>
                          <a:spcPts val="1000"/>
                        </a:spcAft>
                      </a:pPr>
                      <a:r>
                        <a:rPr lang="en-AU"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Indonesia</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61993"/>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r>
              <a:rPr lang="en-US" sz="1400"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organiser once the entry form has been submitted.</a:t>
            </a:r>
            <a:br>
              <a:rPr lang="en-US" sz="1400" dirty="0">
                <a:latin typeface="Arial" panose="020B0604020202020204" pitchFamily="34" charset="0"/>
                <a:cs typeface="Arial" panose="020B0604020202020204" pitchFamily="34" charset="0"/>
              </a:rPr>
            </a:br>
            <a:endParaRPr lang="en-US" sz="1400" dirty="0">
              <a:latin typeface="Arial" panose="020B0604020202020204" pitchFamily="34" charset="0"/>
              <a:cs typeface="Arial" panose="020B0604020202020204" pitchFamily="34" charset="0"/>
            </a:endParaRPr>
          </a:p>
          <a:p>
            <a:pPr algn="ctr"/>
            <a:r>
              <a:rPr lang="en-US" sz="1400" i="1" dirty="0">
                <a:latin typeface="Arial" panose="020B0604020202020204" pitchFamily="34" charset="0"/>
                <a:cs typeface="Arial" panose="020B0604020202020204" pitchFamily="34" charset="0"/>
              </a:rPr>
              <a:t>This entry form is for Individual Talent Category (Category 13)</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7" y="1628581"/>
            <a:ext cx="11098937" cy="3293209"/>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200" dirty="0">
                <a:latin typeface="Arial" panose="020B0604020202020204" pitchFamily="34" charset="0"/>
                <a:cs typeface="Arial" panose="020B0604020202020204" pitchFamily="34" charset="0"/>
              </a:rPr>
              <a:t>Please refer to the Employee Experience Awards Indonesia 2026 Entry Guidelines document  for entry criteria and other specific requirements.</a:t>
            </a:r>
          </a:p>
          <a:p>
            <a:pPr marL="342900" indent="-342900">
              <a:buFont typeface="+mj-lt"/>
              <a:buAutoNum type="arabicPeriod"/>
            </a:pPr>
            <a:r>
              <a:rPr lang="en-US" sz="12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228600" indent="-228600">
              <a:buAutoNum type="arabicPeriod"/>
            </a:pPr>
            <a:r>
              <a:rPr lang="en-SG" sz="1200" dirty="0">
                <a:latin typeface="Arial" panose="020B0604020202020204" pitchFamily="34" charset="0"/>
                <a:ea typeface="Helvetica Neue" panose="02000503000000020004" pitchFamily="2" charset="0"/>
                <a:cs typeface="Arial" panose="020B0604020202020204" pitchFamily="34" charset="0"/>
              </a:rPr>
              <a:t>  </a:t>
            </a:r>
            <a:r>
              <a:rPr lang="en-GB" sz="1200" dirty="0">
                <a:latin typeface="Arial" panose="020B0604020202020204" pitchFamily="34" charset="0"/>
                <a:ea typeface="Helvetica Neue" panose="02000503000000020004" pitchFamily="2" charset="0"/>
                <a:cs typeface="Arial" panose="020B0604020202020204" pitchFamily="34" charset="0"/>
              </a:rPr>
              <a:t>Refrain from using your own entry template with your company branding, and only use what is provided.</a:t>
            </a:r>
            <a:endParaRPr lang="en-SG" sz="1200" dirty="0">
              <a:latin typeface="Arial" panose="020B0604020202020204" pitchFamily="34" charset="0"/>
              <a:ea typeface="Helvetica Neue" panose="02000503000000020004" pitchFamily="2" charset="0"/>
              <a:cs typeface="Arial" panose="020B0604020202020204" pitchFamily="34" charset="0"/>
            </a:endParaRPr>
          </a:p>
          <a:p>
            <a:pPr marL="342900" indent="-342900">
              <a:buFont typeface="+mj-lt"/>
              <a:buAutoNum type="arabicPeriod"/>
            </a:pPr>
            <a:r>
              <a:rPr lang="en-US" sz="12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200" dirty="0">
                <a:latin typeface="Arial" panose="020B0604020202020204" pitchFamily="34" charset="0"/>
                <a:cs typeface="Arial" panose="020B0604020202020204" pitchFamily="34" charset="0"/>
              </a:rPr>
              <a:t>*Please take note that we will omit Inc, Corporation, Pte. Ltd, PT, </a:t>
            </a:r>
            <a:r>
              <a:rPr lang="en-US" sz="1200" dirty="0" err="1">
                <a:latin typeface="Arial" panose="020B0604020202020204" pitchFamily="34" charset="0"/>
                <a:cs typeface="Arial" panose="020B0604020202020204" pitchFamily="34" charset="0"/>
              </a:rPr>
              <a:t>Berhad</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Sdn</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Bhd</a:t>
            </a:r>
            <a:r>
              <a:rPr lang="en-US" sz="1200" dirty="0">
                <a:latin typeface="Arial" panose="020B0604020202020204" pitchFamily="34" charset="0"/>
                <a:cs typeface="Arial" panose="020B0604020202020204" pitchFamily="34" charset="0"/>
              </a:rPr>
              <a:t> and </a:t>
            </a:r>
            <a:r>
              <a:rPr lang="en-US" sz="1200" dirty="0" err="1">
                <a:latin typeface="Arial" panose="020B0604020202020204" pitchFamily="34" charset="0"/>
                <a:cs typeface="Arial" panose="020B0604020202020204" pitchFamily="34" charset="0"/>
              </a:rPr>
              <a:t>etc</a:t>
            </a:r>
            <a:r>
              <a:rPr lang="en-US" sz="1200" dirty="0">
                <a:latin typeface="Arial" panose="020B0604020202020204" pitchFamily="34" charset="0"/>
                <a:cs typeface="Arial" panose="020B0604020202020204" pitchFamily="34" charset="0"/>
              </a:rPr>
              <a:t> in order to follow our editorial design guidelines in all marketing collaterals including trophy.</a:t>
            </a:r>
          </a:p>
          <a:p>
            <a:pPr marL="342900" indent="-342900">
              <a:buFont typeface="+mj-lt"/>
              <a:buAutoNum type="arabicPeriod"/>
            </a:pPr>
            <a:r>
              <a:rPr lang="en-US" sz="1200" dirty="0">
                <a:latin typeface="Arial" panose="020B0604020202020204" pitchFamily="34" charset="0"/>
                <a:cs typeface="Arial" panose="020B0604020202020204" pitchFamily="34" charset="0"/>
              </a:rPr>
              <a:t>Entry forms for individual talents category are different from the team categories. Please use the correct form.</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2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2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200" dirty="0">
                <a:latin typeface="Arial" panose="020B0604020202020204" pitchFamily="34" charset="0"/>
                <a:cs typeface="Arial" panose="020B0604020202020204" pitchFamily="34" charset="0"/>
              </a:rPr>
              <a:t>Upload this core award entry form document along with the supporting documents and images, if any, </a:t>
            </a:r>
            <a:r>
              <a:rPr lang="en-US" sz="1200" b="1" dirty="0">
                <a:highlight>
                  <a:srgbClr val="FFFF00"/>
                </a:highlight>
                <a:latin typeface="Arial" panose="020B0604020202020204" pitchFamily="34" charset="0"/>
                <a:cs typeface="Arial" panose="020B0604020202020204" pitchFamily="34" charset="0"/>
                <a:hlinkClick r:id="rId2"/>
              </a:rPr>
              <a:t>here</a:t>
            </a:r>
            <a:r>
              <a:rPr lang="en-US" sz="1200" dirty="0">
                <a:highlight>
                  <a:srgbClr val="FFFF00"/>
                </a:highlight>
                <a:latin typeface="Arial" panose="020B0604020202020204" pitchFamily="34" charset="0"/>
                <a:cs typeface="Arial" panose="020B0604020202020204" pitchFamily="34" charset="0"/>
                <a:hlinkClick r:id="rId2"/>
              </a:rPr>
              <a:t>.</a:t>
            </a:r>
            <a:endParaRPr lang="en-US" sz="1200" dirty="0">
              <a:highlight>
                <a:srgbClr val="FFFF00"/>
              </a:highlight>
              <a:latin typeface="Arial" panose="020B0604020202020204" pitchFamily="34" charset="0"/>
              <a:cs typeface="Arial" panose="020B0604020202020204" pitchFamily="34" charset="0"/>
            </a:endParaRPr>
          </a:p>
          <a:p>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B11F1758-2949-AA09-6DA6-FF9F36B79039}"/>
              </a:ext>
            </a:extLst>
          </p:cNvPr>
          <p:cNvSpPr txBox="1"/>
          <p:nvPr/>
        </p:nvSpPr>
        <p:spPr>
          <a:xfrm>
            <a:off x="619587" y="4522563"/>
            <a:ext cx="10745098" cy="2554545"/>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br>
              <a:rPr lang="en-US" sz="1400" b="1" u="sng" dirty="0">
                <a:solidFill>
                  <a:schemeClr val="accent2">
                    <a:lumMod val="75000"/>
                  </a:schemeClr>
                </a:solidFill>
                <a:latin typeface="Arial" panose="020B0604020202020204" pitchFamily="34" charset="0"/>
                <a:cs typeface="Arial" panose="020B0604020202020204" pitchFamily="34" charset="0"/>
              </a:rPr>
            </a:br>
            <a:endParaRPr lang="en-US" sz="1400" b="1" u="sng" dirty="0">
              <a:solidFill>
                <a:schemeClr val="accent2">
                  <a:lumMod val="75000"/>
                </a:schemeClr>
              </a:solidFill>
              <a:latin typeface="Arial" panose="020B0604020202020204" pitchFamily="34" charset="0"/>
              <a:cs typeface="Arial" panose="020B0604020202020204" pitchFamily="34" charset="0"/>
            </a:endParaRPr>
          </a:p>
          <a:p>
            <a:r>
              <a:rPr lang="en-GB" sz="1200" b="1" dirty="0" err="1">
                <a:latin typeface="Arial" panose="020B0604020202020204" pitchFamily="34" charset="0"/>
                <a:ea typeface="Helvetica Neue" panose="02000503000000020004" pitchFamily="2" charset="0"/>
                <a:cs typeface="Arial" panose="020B0604020202020204" pitchFamily="34" charset="0"/>
              </a:rPr>
              <a:t>Mohanesh</a:t>
            </a:r>
            <a:r>
              <a:rPr lang="en-GB" sz="1200" b="1" dirty="0">
                <a:latin typeface="Arial" panose="020B0604020202020204" pitchFamily="34" charset="0"/>
                <a:ea typeface="Helvetica Neue" panose="02000503000000020004" pitchFamily="2" charset="0"/>
                <a:cs typeface="Arial" panose="020B0604020202020204" pitchFamily="34" charset="0"/>
              </a:rPr>
              <a:t> Kumar</a:t>
            </a:r>
          </a:p>
          <a:p>
            <a:r>
              <a:rPr lang="en-GB" sz="1200" i="1" dirty="0">
                <a:latin typeface="Arial" panose="020B0604020202020204" pitchFamily="34" charset="0"/>
                <a:ea typeface="Helvetica Neue" panose="02000503000000020004" pitchFamily="2" charset="0"/>
                <a:cs typeface="Arial" panose="020B0604020202020204" pitchFamily="34" charset="0"/>
              </a:rPr>
              <a:t>Senior Regional Project Manager</a:t>
            </a:r>
          </a:p>
          <a:p>
            <a:r>
              <a:rPr lang="en-GB" sz="1200" b="1" dirty="0">
                <a:latin typeface="Arial" panose="020B0604020202020204" pitchFamily="34" charset="0"/>
                <a:ea typeface="Helvetica Neue" panose="02000503000000020004" pitchFamily="2" charset="0"/>
                <a:cs typeface="Arial" panose="020B0604020202020204" pitchFamily="34" charset="0"/>
              </a:rPr>
              <a:t>Mobile: </a:t>
            </a:r>
            <a:r>
              <a:rPr lang="en-GB" sz="1200" dirty="0">
                <a:latin typeface="Arial" panose="020B0604020202020204" pitchFamily="34" charset="0"/>
                <a:ea typeface="Helvetica Neue" panose="02000503000000020004" pitchFamily="2" charset="0"/>
                <a:cs typeface="Arial" panose="020B0604020202020204" pitchFamily="34" charset="0"/>
              </a:rPr>
              <a:t>+65 9895 3365 / +60 169 077 693</a:t>
            </a:r>
          </a:p>
          <a:p>
            <a:r>
              <a:rPr lang="en-GB" sz="1200" b="1" dirty="0">
                <a:latin typeface="Arial" panose="020B0604020202020204" pitchFamily="34" charset="0"/>
                <a:ea typeface="Helvetica Neue" panose="02000503000000020004" pitchFamily="2" charset="0"/>
                <a:cs typeface="Arial" panose="020B0604020202020204" pitchFamily="34" charset="0"/>
              </a:rPr>
              <a:t>Email: </a:t>
            </a:r>
            <a:r>
              <a:rPr lang="en-GB" sz="1200" dirty="0">
                <a:latin typeface="Arial" panose="020B0604020202020204" pitchFamily="34" charset="0"/>
                <a:ea typeface="Helvetica Neue" panose="02000503000000020004" pitchFamily="2" charset="0"/>
                <a:cs typeface="Arial" panose="020B0604020202020204" pitchFamily="34" charset="0"/>
                <a:hlinkClick r:id="rId3"/>
              </a:rPr>
              <a:t>mohaneshk@humanresourcesonline.net</a:t>
            </a:r>
            <a:endParaRPr lang="en-GB" sz="1200" dirty="0">
              <a:latin typeface="Arial" panose="020B0604020202020204" pitchFamily="34" charset="0"/>
              <a:ea typeface="Helvetica Neue" panose="02000503000000020004" pitchFamily="2" charset="0"/>
              <a:cs typeface="Arial" panose="020B0604020202020204" pitchFamily="34" charset="0"/>
            </a:endParaRPr>
          </a:p>
          <a:p>
            <a:endParaRPr lang="en-GB" sz="1200" dirty="0">
              <a:latin typeface="Arial" panose="020B0604020202020204" pitchFamily="34" charset="0"/>
              <a:ea typeface="Helvetica Neue" panose="02000503000000020004" pitchFamily="2" charset="0"/>
              <a:cs typeface="Arial" panose="020B0604020202020204" pitchFamily="34" charset="0"/>
            </a:endParaRPr>
          </a:p>
          <a:p>
            <a:endParaRPr lang="en-US" sz="1200" b="1" dirty="0">
              <a:latin typeface="Arial" panose="020B0604020202020204" pitchFamily="34" charset="0"/>
              <a:ea typeface="Helvetica Neue" panose="02000503000000020004" pitchFamily="2" charset="0"/>
              <a:cs typeface="Arial" panose="020B0604020202020204" pitchFamily="34" charset="0"/>
            </a:endParaRPr>
          </a:p>
          <a:p>
            <a:endParaRPr lang="en-US" sz="1200" b="1" dirty="0">
              <a:latin typeface="Arial" panose="020B0604020202020204" pitchFamily="34" charset="0"/>
              <a:ea typeface="Helvetica Neue" panose="02000503000000020004" pitchFamily="2" charset="0"/>
              <a:cs typeface="Arial" panose="020B0604020202020204" pitchFamily="34" charset="0"/>
            </a:endParaRPr>
          </a:p>
          <a:p>
            <a:endParaRPr lang="en-US" sz="1200" b="1" dirty="0">
              <a:latin typeface="Arial" panose="020B0604020202020204" pitchFamily="34" charset="0"/>
              <a:ea typeface="Helvetica Neue" panose="02000503000000020004" pitchFamily="2" charset="0"/>
              <a:cs typeface="Arial" panose="020B0604020202020204" pitchFamily="34" charset="0"/>
            </a:endParaRPr>
          </a:p>
          <a:p>
            <a:endParaRPr lang="en-US" sz="1200" b="1" dirty="0">
              <a:latin typeface="Arial" panose="020B0604020202020204" pitchFamily="34" charset="0"/>
              <a:ea typeface="Helvetica Neue" panose="02000503000000020004" pitchFamily="2" charset="0"/>
              <a:cs typeface="Arial" panose="020B0604020202020204" pitchFamily="34" charset="0"/>
            </a:endParaRPr>
          </a:p>
          <a:p>
            <a:endParaRPr lang="en-US" sz="1200" b="1" dirty="0">
              <a:latin typeface="Arial" panose="020B0604020202020204" pitchFamily="34" charset="0"/>
              <a:ea typeface="Helvetica Neue" panose="02000503000000020004" pitchFamily="2" charset="0"/>
              <a:cs typeface="Arial" panose="020B0604020202020204" pitchFamily="34" charset="0"/>
            </a:endParaRPr>
          </a:p>
          <a:p>
            <a:endParaRPr lang="en-US" sz="1200" b="1" dirty="0">
              <a:latin typeface="Arial" panose="020B0604020202020204" pitchFamily="34" charset="0"/>
              <a:ea typeface="Helvetica Neue" panose="02000503000000020004" pitchFamily="2" charset="0"/>
              <a:cs typeface="Arial" panose="020B0604020202020204" pitchFamily="34" charset="0"/>
            </a:endParaRPr>
          </a:p>
          <a:p>
            <a:br>
              <a:rPr lang="en-SG" sz="1200" b="1" i="0" dirty="0">
                <a:solidFill>
                  <a:srgbClr val="000000"/>
                </a:solidFill>
                <a:effectLst/>
                <a:latin typeface="Arial" panose="020B0604020202020204" pitchFamily="34" charset="0"/>
                <a:cs typeface="Arial" panose="020B0604020202020204" pitchFamily="34" charset="0"/>
              </a:rPr>
            </a:br>
            <a:br>
              <a:rPr lang="en-SG" sz="1200" b="1" i="0" dirty="0">
                <a:solidFill>
                  <a:srgbClr val="000000"/>
                </a:solidFill>
                <a:effectLst/>
                <a:latin typeface="Arial" panose="020B0604020202020204" pitchFamily="34" charset="0"/>
                <a:cs typeface="Arial" panose="020B0604020202020204" pitchFamily="34" charset="0"/>
              </a:rPr>
            </a:br>
            <a:r>
              <a:rPr lang="en-SG" sz="1200" b="1" i="0" dirty="0">
                <a:solidFill>
                  <a:srgbClr val="000000"/>
                </a:solidFill>
                <a:effectLst/>
                <a:latin typeface="Arial" panose="020B0604020202020204" pitchFamily="34" charset="0"/>
                <a:cs typeface="Arial" panose="020B0604020202020204" pitchFamily="34" charset="0"/>
              </a:rPr>
              <a:t>Luisa Sarmiento</a:t>
            </a:r>
          </a:p>
          <a:p>
            <a:r>
              <a:rPr lang="en-SG" sz="1200" i="1" dirty="0">
                <a:solidFill>
                  <a:srgbClr val="000000"/>
                </a:solidFill>
                <a:effectLst/>
                <a:latin typeface="Arial" panose="020B0604020202020204" pitchFamily="34" charset="0"/>
                <a:cs typeface="Arial" panose="020B0604020202020204" pitchFamily="34" charset="0"/>
              </a:rPr>
              <a:t>Regional Project Manager</a:t>
            </a:r>
          </a:p>
          <a:p>
            <a:r>
              <a:rPr lang="en-SG" sz="1200" b="1" i="0" dirty="0">
                <a:solidFill>
                  <a:srgbClr val="000000"/>
                </a:solidFill>
                <a:effectLst/>
                <a:latin typeface="Arial" panose="020B0604020202020204" pitchFamily="34" charset="0"/>
                <a:cs typeface="Arial" panose="020B0604020202020204" pitchFamily="34" charset="0"/>
              </a:rPr>
              <a:t>Tel: </a:t>
            </a:r>
            <a:r>
              <a:rPr lang="en-SG" sz="1200" i="0" dirty="0">
                <a:solidFill>
                  <a:srgbClr val="000000"/>
                </a:solidFill>
                <a:effectLst/>
                <a:latin typeface="Arial" panose="020B0604020202020204" pitchFamily="34" charset="0"/>
                <a:cs typeface="Arial" panose="020B0604020202020204" pitchFamily="34" charset="0"/>
              </a:rPr>
              <a:t>+65 6692 9031 (Ext 817)</a:t>
            </a:r>
          </a:p>
          <a:p>
            <a:r>
              <a:rPr lang="en-SG" sz="1200" b="1" i="0" dirty="0">
                <a:solidFill>
                  <a:srgbClr val="000000"/>
                </a:solidFill>
                <a:effectLst/>
                <a:latin typeface="Arial" panose="020B0604020202020204" pitchFamily="34" charset="0"/>
                <a:cs typeface="Arial" panose="020B0604020202020204" pitchFamily="34" charset="0"/>
              </a:rPr>
              <a:t>Mobile: </a:t>
            </a:r>
            <a:r>
              <a:rPr lang="en-SG" sz="1200" i="0" dirty="0">
                <a:solidFill>
                  <a:srgbClr val="000000"/>
                </a:solidFill>
                <a:effectLst/>
                <a:latin typeface="Arial" panose="020B0604020202020204" pitchFamily="34" charset="0"/>
                <a:cs typeface="Arial" panose="020B0604020202020204" pitchFamily="34" charset="0"/>
              </a:rPr>
              <a:t>+63 994 2322 355</a:t>
            </a:r>
          </a:p>
          <a:p>
            <a:r>
              <a:rPr lang="en-SG" sz="1200" b="1" i="0" dirty="0">
                <a:solidFill>
                  <a:srgbClr val="000000"/>
                </a:solidFill>
                <a:effectLst/>
                <a:latin typeface="Arial" panose="020B0604020202020204" pitchFamily="34" charset="0"/>
                <a:cs typeface="Arial" panose="020B0604020202020204" pitchFamily="34" charset="0"/>
              </a:rPr>
              <a:t>Email: </a:t>
            </a:r>
            <a:r>
              <a:rPr lang="en-SG" sz="1200" i="0" dirty="0">
                <a:solidFill>
                  <a:srgbClr val="000000"/>
                </a:solidFill>
                <a:effectLst/>
                <a:latin typeface="Arial" panose="020B0604020202020204" pitchFamily="34" charset="0"/>
                <a:cs typeface="Arial" panose="020B0604020202020204" pitchFamily="34" charset="0"/>
                <a:hlinkClick r:id="rId4"/>
              </a:rPr>
              <a:t>luisas@humanresourcesonline.net</a:t>
            </a:r>
            <a:endParaRPr lang="en-SG" sz="1200" i="0" dirty="0">
              <a:solidFill>
                <a:srgbClr val="000000"/>
              </a:solidFill>
              <a:effectLst/>
              <a:latin typeface="Arial" panose="020B0604020202020204" pitchFamily="34" charset="0"/>
              <a:cs typeface="Arial" panose="020B0604020202020204" pitchFamily="34" charset="0"/>
            </a:endParaRPr>
          </a:p>
          <a:p>
            <a:endParaRPr lang="en-US" sz="1200" dirty="0">
              <a:latin typeface="Arial" panose="020B0604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8"/>
            <a:ext cx="11823576" cy="476210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50" b="1" u="sng" dirty="0">
                <a:latin typeface="Arial" panose="020B0604020202020204" pitchFamily="34" charset="0"/>
                <a:ea typeface="Calibri" panose="020F0502020204030204" pitchFamily="34" charset="0"/>
                <a:cs typeface="Times New Roman" panose="02020603050405020304" pitchFamily="18" charset="0"/>
              </a:rPr>
              <a:t>Section 1: Vision and Goal</a:t>
            </a:r>
            <a:endParaRPr lang="en-SG" sz="1050" dirty="0">
              <a:latin typeface="Calibri" panose="020F0502020204030204" pitchFamily="34" charset="0"/>
              <a:ea typeface="Calibri" panose="020F0502020204030204" pitchFamily="34" charset="0"/>
              <a:cs typeface="Times New Roman" panose="02020603050405020304" pitchFamily="18" charset="0"/>
            </a:endParaRPr>
          </a:p>
          <a:p>
            <a:r>
              <a:rPr lang="en-AU" sz="1050" dirty="0">
                <a:latin typeface="Arial" panose="020B0604020202020204" pitchFamily="34" charset="0"/>
                <a:ea typeface="Calibri" panose="020F0502020204030204" pitchFamily="34" charset="0"/>
                <a:cs typeface="Times New Roman" panose="02020603050405020304" pitchFamily="18" charset="0"/>
              </a:rPr>
              <a:t>This section is for you to provide an overview of what your nominee for the individual category set out to do over the past 12 months. </a:t>
            </a:r>
            <a:endParaRPr lang="en-SG" sz="1050" dirty="0">
              <a:latin typeface="Calibri" panose="020F0502020204030204" pitchFamily="34" charset="0"/>
              <a:ea typeface="Calibri" panose="020F0502020204030204" pitchFamily="34" charset="0"/>
              <a:cs typeface="Times New Roman" panose="02020603050405020304" pitchFamily="18" charset="0"/>
            </a:endParaRPr>
          </a:p>
          <a:p>
            <a:r>
              <a:rPr lang="en-AU" sz="1050" i="1" dirty="0">
                <a:latin typeface="Arial" panose="020B0604020202020204" pitchFamily="34" charset="0"/>
                <a:ea typeface="Calibri" panose="020F0502020204030204" pitchFamily="34" charset="0"/>
                <a:cs typeface="Times New Roman" panose="02020603050405020304" pitchFamily="18" charset="0"/>
              </a:rPr>
              <a:t> </a:t>
            </a:r>
            <a:endParaRPr lang="en-SG" sz="1050" dirty="0">
              <a:latin typeface="Calibri" panose="020F0502020204030204" pitchFamily="34" charset="0"/>
              <a:ea typeface="Calibri" panose="020F0502020204030204" pitchFamily="34" charset="0"/>
              <a:cs typeface="Times New Roman" panose="02020603050405020304" pitchFamily="18" charset="0"/>
            </a:endParaRPr>
          </a:p>
          <a:p>
            <a:r>
              <a:rPr lang="en-AU" sz="1050" i="1" dirty="0">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5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50" dirty="0">
                <a:latin typeface="Arial" panose="020B0604020202020204" pitchFamily="34" charset="0"/>
                <a:ea typeface="Calibri" panose="020F0502020204030204" pitchFamily="34" charset="0"/>
                <a:cs typeface="Times New Roman" panose="02020603050405020304" pitchFamily="18" charset="0"/>
              </a:rPr>
              <a:t> </a:t>
            </a:r>
            <a:endParaRPr lang="en-SG" sz="105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50" i="1" dirty="0">
                <a:latin typeface="Arial" panose="020B0604020202020204" pitchFamily="34" charset="0"/>
                <a:ea typeface="SimSun" panose="02010600030101010101" pitchFamily="2" charset="-122"/>
              </a:rPr>
              <a:t>What is the name and job title of your nominee? Please provide a brief background about your nominee including experience, personal goals and vision. </a:t>
            </a:r>
            <a:endParaRPr lang="en-SG" sz="1050"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latin typeface="Arial" panose="020B0604020202020204" pitchFamily="34" charset="0"/>
                <a:ea typeface="SimSun" panose="02010600030101010101" pitchFamily="2" charset="-122"/>
              </a:rPr>
              <a:t>What are the areas your nominee is responsible for?</a:t>
            </a:r>
            <a:endParaRPr lang="en-SG" sz="1050"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latin typeface="Arial" panose="020B0604020202020204" pitchFamily="34" charset="0"/>
                <a:ea typeface="SimSun" panose="02010600030101010101" pitchFamily="2" charset="-122"/>
              </a:rPr>
              <a:t>Please highlight the personality and traits of your nominee. You may include some case study to further elaborate on this. How did these traits benefit the business? </a:t>
            </a:r>
            <a:endParaRPr lang="en-SG" sz="1050"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latin typeface="Arial" panose="020B0604020202020204" pitchFamily="34" charset="0"/>
                <a:ea typeface="SimSun" panose="02010600030101010101" pitchFamily="2" charset="-122"/>
              </a:rPr>
              <a:t>How would the nominee’s peers describe him / her?</a:t>
            </a:r>
            <a:endParaRPr lang="en-SG" sz="1050"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latin typeface="Arial" panose="020B0604020202020204" pitchFamily="34" charset="0"/>
                <a:ea typeface="SimSun" panose="02010600030101010101" pitchFamily="2" charset="-122"/>
              </a:rPr>
              <a:t>What did your nominee set out to achieve 12 months ago?</a:t>
            </a:r>
            <a:endParaRPr lang="en-SG" sz="1050"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latin typeface="Arial" panose="020B0604020202020204" pitchFamily="34" charset="0"/>
                <a:ea typeface="SimSun" panose="02010600030101010101" pitchFamily="2" charset="-122"/>
              </a:rPr>
              <a:t>What are some initiatives / programmes led by this individual from his / her managerial leadership?</a:t>
            </a:r>
            <a:endParaRPr lang="en-SG" sz="1050"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50" dirty="0">
              <a:latin typeface="Times New Roman" panose="02020603050405020304" pitchFamily="18" charset="0"/>
              <a:ea typeface="SimSun" panose="02010600030101010101" pitchFamily="2" charset="-122"/>
            </a:endParaRPr>
          </a:p>
          <a:p>
            <a:pPr>
              <a:lnSpc>
                <a:spcPct val="115000"/>
              </a:lnSpc>
              <a:spcAft>
                <a:spcPts val="1000"/>
              </a:spcAft>
            </a:pPr>
            <a:r>
              <a:rPr lang="en-AU" sz="1050" b="1" i="1" dirty="0">
                <a:latin typeface="Arial" panose="020B0604020202020204" pitchFamily="34" charset="0"/>
                <a:ea typeface="Calibri" panose="020F0502020204030204" pitchFamily="34" charset="0"/>
                <a:cs typeface="Times New Roman" panose="02020603050405020304" pitchFamily="18" charset="0"/>
              </a:rPr>
              <a:t> </a:t>
            </a:r>
            <a:endParaRPr lang="en-SG" sz="105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50" b="1" i="1" dirty="0">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5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70183"/>
            <a:ext cx="11823576" cy="47773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latin typeface="Arial" panose="020B0604020202020204" pitchFamily="34" charset="0"/>
                <a:ea typeface="Calibri" panose="020F0502020204030204" pitchFamily="34" charset="0"/>
                <a:cs typeface="Times New Roman" panose="02020603050405020304" pitchFamily="18" charset="0"/>
              </a:rPr>
              <a:t>Section 2: Business Contribution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dirty="0">
                <a:latin typeface="Arial" panose="020B0604020202020204" pitchFamily="34" charset="0"/>
                <a:ea typeface="Calibri" panose="020F0502020204030204" pitchFamily="34" charset="0"/>
                <a:cs typeface="Times New Roman" panose="02020603050405020304" pitchFamily="18" charset="0"/>
              </a:rPr>
              <a:t>This section is for you to share the role that the nominee played in driving workplace transformation.</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i="1" dirty="0">
                <a:latin typeface="Arial" panose="020B0604020202020204" pitchFamily="34" charset="0"/>
                <a:ea typeface="Calibri" panose="020F0502020204030204" pitchFamily="34" charset="0"/>
                <a:cs typeface="Times New Roman" panose="02020603050405020304" pitchFamily="18" charset="0"/>
              </a:rPr>
              <a: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i="1" dirty="0">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latin typeface="Arial" panose="020B0604020202020204" pitchFamily="34" charset="0"/>
                <a:ea typeface="Calibri" panose="020F0502020204030204" pitchFamily="34" charset="0"/>
                <a:cs typeface="Times New Roman" panose="02020603050405020304" pitchFamily="18" charset="0"/>
              </a:rPr>
              <a: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What was the nominee’s contribution to business transformation?</a:t>
            </a:r>
            <a:endParaRPr lang="en-SG" sz="1000"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What is the communication style of the nominee? </a:t>
            </a:r>
            <a:endParaRPr lang="en-SG" sz="1000"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Who were the nominee’s key stakeholders? How did he / she maintain continued support from key stakeholders?</a:t>
            </a:r>
            <a:endParaRPr lang="en-SG" sz="1000"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Please outline the strengths of your nominee.</a:t>
            </a:r>
            <a:endParaRPr lang="en-SG" sz="1000"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How has your nominee inspired his / her peers? Please share some examples to illustrate this. </a:t>
            </a:r>
            <a:endParaRPr lang="en-SG" sz="1000"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What are some values that your nominee believes in which has shaped the workplace culture?</a:t>
            </a:r>
            <a:endParaRPr lang="en-SG" sz="1000"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Please include some testimonials from peers / senior management / clients.  Feel free to include graphs, charts that will strengthen your business case. </a:t>
            </a:r>
            <a:endParaRPr lang="en-SG" sz="1000" dirty="0">
              <a:latin typeface="Times New Roman" panose="02020603050405020304" pitchFamily="18" charset="0"/>
              <a:ea typeface="SimSun" panose="02010600030101010101" pitchFamily="2" charset="-122"/>
            </a:endParaRPr>
          </a:p>
          <a:p>
            <a:pPr>
              <a:lnSpc>
                <a:spcPct val="115000"/>
              </a:lnSpc>
              <a:spcAft>
                <a:spcPts val="1000"/>
              </a:spcAft>
            </a:pPr>
            <a:r>
              <a:rPr lang="en-AU" sz="1000" b="1" i="1" dirty="0">
                <a:latin typeface="Arial" panose="020B0604020202020204" pitchFamily="34" charset="0"/>
                <a:ea typeface="Calibri" panose="020F0502020204030204" pitchFamily="34" charset="0"/>
                <a:cs typeface="Times New Roman" panose="02020603050405020304" pitchFamily="18" charset="0"/>
              </a:rPr>
              <a: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latin typeface="Arial" panose="020B0604020202020204" pitchFamily="34" charset="0"/>
                <a:ea typeface="Calibri" panose="020F0502020204030204" pitchFamily="34" charset="0"/>
                <a:cs typeface="Times New Roman" panose="02020603050405020304" pitchFamily="18" charset="0"/>
              </a:rPr>
              <a:t>Section 3: Leadership Impact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dirty="0">
                <a:latin typeface="Arial" panose="020B0604020202020204" pitchFamily="34" charset="0"/>
                <a:ea typeface="Calibri" panose="020F0502020204030204" pitchFamily="34" charset="0"/>
                <a:cs typeface="Times New Roman" panose="02020603050405020304" pitchFamily="18" charset="0"/>
              </a:rPr>
              <a:t>This section is for you to outline how your nominee’s leadership capabilities.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dirty="0">
                <a:latin typeface="Arial" panose="020B0604020202020204" pitchFamily="34" charset="0"/>
                <a:ea typeface="Calibri" panose="020F0502020204030204" pitchFamily="34" charset="0"/>
                <a:cs typeface="Times New Roman" panose="02020603050405020304" pitchFamily="18" charset="0"/>
              </a:rPr>
              <a: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i="1" dirty="0">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r>
              <a:rPr lang="en-AU" sz="1000" i="1" dirty="0">
                <a:latin typeface="Arial" panose="020B0604020202020204" pitchFamily="34" charset="0"/>
                <a:ea typeface="Calibri" panose="020F0502020204030204" pitchFamily="34" charset="0"/>
                <a:cs typeface="Times New Roman" panose="02020603050405020304" pitchFamily="18" charset="0"/>
              </a:rPr>
              <a: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cs typeface="Times New Roman" panose="02020603050405020304" pitchFamily="18" charset="0"/>
              </a:rPr>
              <a:t>What business metrics did your nominee achieve?</a:t>
            </a:r>
            <a:endParaRPr lang="en-SG" sz="1000"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cs typeface="Times New Roman" panose="02020603050405020304" pitchFamily="18" charset="0"/>
              </a:rPr>
              <a:t>How does your nominee engage with his / her peers?</a:t>
            </a:r>
            <a:endParaRPr lang="en-SG" sz="1000"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cs typeface="Times New Roman" panose="02020603050405020304" pitchFamily="18" charset="0"/>
              </a:rPr>
              <a:t>Describe your nominee’s leadership style and its impact on the team. </a:t>
            </a:r>
            <a:endParaRPr lang="en-SG" sz="1000"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cs typeface="Times New Roman" panose="02020603050405020304" pitchFamily="18" charset="0"/>
              </a:rPr>
              <a:t>How has the nominee displayed inspirational traits in his / her leadership? What is the impact?</a:t>
            </a:r>
            <a:endParaRPr lang="en-SG" sz="1000"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cs typeface="Times New Roman" panose="02020603050405020304" pitchFamily="18" charset="0"/>
              </a:rPr>
              <a:t>What was the feedback from his / her stakeholders?</a:t>
            </a:r>
            <a:endParaRPr lang="en-SG" sz="1000"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cs typeface="Times New Roman" panose="02020603050405020304" pitchFamily="18" charset="0"/>
              </a:rPr>
              <a:t>Please provide some evidence of success. You may use metrics, anecdotes and case studies.</a:t>
            </a:r>
            <a:endParaRPr lang="en-SG" sz="1000" dirty="0">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latin typeface="Arial" panose="020B0604020202020204" pitchFamily="34" charset="0"/>
                <a:ea typeface="SimSun" panose="02010600030101010101" pitchFamily="2" charset="-122"/>
              </a:rPr>
              <a:t>Please include some testimonials from peers / senior management / clients.  Feel free to include graphs, charts that will strengthen your business case. </a:t>
            </a:r>
            <a:endParaRPr lang="en-SG" sz="1000" dirty="0">
              <a:latin typeface="Times New Roman" panose="02020603050405020304" pitchFamily="18" charset="0"/>
              <a:ea typeface="SimSun" panose="02010600030101010101" pitchFamily="2" charset="-122"/>
            </a:endParaRPr>
          </a:p>
          <a:p>
            <a:pPr>
              <a:lnSpc>
                <a:spcPct val="115000"/>
              </a:lnSpc>
              <a:spcAft>
                <a:spcPts val="1000"/>
              </a:spcAft>
            </a:pPr>
            <a:r>
              <a:rPr lang="en-AU" sz="1000" b="1" i="1" dirty="0">
                <a:latin typeface="Arial" panose="020B0604020202020204" pitchFamily="34" charset="0"/>
                <a:ea typeface="Calibri" panose="020F0502020204030204" pitchFamily="34" charset="0"/>
                <a:cs typeface="Times New Roman" panose="02020603050405020304" pitchFamily="18" charset="0"/>
              </a:rPr>
              <a: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70182"/>
            <a:ext cx="11823576" cy="47773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TotalTime>
  <Words>1412</Words>
  <Application>Microsoft Office PowerPoint</Application>
  <PresentationFormat>Widescreen</PresentationFormat>
  <Paragraphs>360</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41</cp:revision>
  <dcterms:created xsi:type="dcterms:W3CDTF">2023-03-16T08:53:29Z</dcterms:created>
  <dcterms:modified xsi:type="dcterms:W3CDTF">2025-11-14T08:30:49Z</dcterms:modified>
</cp:coreProperties>
</file>